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4"/>
  </p:sldMasterIdLst>
  <p:sldIdLst>
    <p:sldId id="256" r:id="rId5"/>
    <p:sldId id="267" r:id="rId6"/>
    <p:sldId id="268" r:id="rId7"/>
    <p:sldId id="259" r:id="rId8"/>
    <p:sldId id="264" r:id="rId9"/>
    <p:sldId id="262" r:id="rId10"/>
    <p:sldId id="263" r:id="rId11"/>
    <p:sldId id="269" r:id="rId12"/>
    <p:sldId id="270" r:id="rId13"/>
    <p:sldId id="26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C343559-6BAB-4BD7-9FBD-55C3DC7C7EA8}">
          <p14:sldIdLst>
            <p14:sldId id="256"/>
            <p14:sldId id="267"/>
            <p14:sldId id="268"/>
            <p14:sldId id="259"/>
            <p14:sldId id="264"/>
            <p14:sldId id="262"/>
            <p14:sldId id="263"/>
            <p14:sldId id="269"/>
            <p14:sldId id="270"/>
          </p14:sldIdLst>
        </p14:section>
        <p14:section name="Untitled Section" id="{FBE98F27-1FE1-4F3B-9C3B-5F531FF9B917}">
          <p14:sldIdLst>
            <p14:sldId id="26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3/31/2020</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507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3/31/2020</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78949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3/31/2020</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766384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3/31/2020</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14081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3/31/2020</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71680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3/31/2020</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642547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3/31/2020</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42542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3/31/2020</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764336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3/31/2020</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63103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3/31/2020</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798586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3/31/2020</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429567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3/31/2020</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424298836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85" r:id="rId6"/>
    <p:sldLayoutId id="2147483681" r:id="rId7"/>
    <p:sldLayoutId id="2147483682" r:id="rId8"/>
    <p:sldLayoutId id="2147483683" r:id="rId9"/>
    <p:sldLayoutId id="2147483684"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7BD2DAA-00A6-4902-A75C-4B119253503F}"/>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solidFill>
            <a:schemeClr val="bg1">
              <a:alpha val="95000"/>
            </a:schemeClr>
          </a:solidFill>
          <a:ln w="12700">
            <a:solidFill>
              <a:schemeClr val="tx2">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ECB32C7-7DDE-401A-8569-25A0F49809FC}"/>
              </a:ext>
            </a:extLst>
          </p:cNvPr>
          <p:cNvSpPr>
            <a:spLocks noGrp="1"/>
          </p:cNvSpPr>
          <p:nvPr>
            <p:ph type="ctrTitle"/>
          </p:nvPr>
        </p:nvSpPr>
        <p:spPr>
          <a:xfrm>
            <a:off x="2103121" y="4727173"/>
            <a:ext cx="7985759" cy="868823"/>
          </a:xfrm>
        </p:spPr>
        <p:txBody>
          <a:bodyPr anchor="ctr">
            <a:normAutofit/>
          </a:bodyPr>
          <a:lstStyle/>
          <a:p>
            <a:pPr algn="ctr"/>
            <a:r>
              <a:rPr lang="en-GB" sz="4000" dirty="0"/>
              <a:t>Garden sensory experience</a:t>
            </a:r>
          </a:p>
        </p:txBody>
      </p:sp>
      <p:sp>
        <p:nvSpPr>
          <p:cNvPr id="13" name="Rectangle: Rounded Corners 12">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48F6BC92-AE02-4CED-AEE6-D0A08B081432}"/>
              </a:ext>
            </a:extLst>
          </p:cNvPr>
          <p:cNvSpPr>
            <a:spLocks noGrp="1"/>
          </p:cNvSpPr>
          <p:nvPr>
            <p:ph type="subTitle" idx="1"/>
          </p:nvPr>
        </p:nvSpPr>
        <p:spPr>
          <a:xfrm>
            <a:off x="2615738" y="5680637"/>
            <a:ext cx="6960524" cy="598516"/>
          </a:xfrm>
        </p:spPr>
        <p:txBody>
          <a:bodyPr anchor="ctr">
            <a:normAutofit/>
          </a:bodyPr>
          <a:lstStyle/>
          <a:p>
            <a:pPr algn="ctr"/>
            <a:r>
              <a:rPr lang="en-GB" sz="2400" dirty="0">
                <a:solidFill>
                  <a:schemeClr val="bg1"/>
                </a:solidFill>
              </a:rPr>
              <a:t>Enjoy your time in the garden</a:t>
            </a:r>
          </a:p>
        </p:txBody>
      </p:sp>
    </p:spTree>
    <p:extLst>
      <p:ext uri="{BB962C8B-B14F-4D97-AF65-F5344CB8AC3E}">
        <p14:creationId xmlns:p14="http://schemas.microsoft.com/office/powerpoint/2010/main" val="2467597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7BD2DAA-00A6-4902-A75C-4B119253503F}"/>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solidFill>
            <a:schemeClr val="bg1">
              <a:alpha val="95000"/>
            </a:schemeClr>
          </a:solidFill>
          <a:ln w="12700">
            <a:solidFill>
              <a:schemeClr val="tx2">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ECB32C7-7DDE-401A-8569-25A0F49809FC}"/>
              </a:ext>
            </a:extLst>
          </p:cNvPr>
          <p:cNvSpPr>
            <a:spLocks noGrp="1"/>
          </p:cNvSpPr>
          <p:nvPr>
            <p:ph type="ctrTitle"/>
          </p:nvPr>
        </p:nvSpPr>
        <p:spPr>
          <a:xfrm>
            <a:off x="2103121" y="4727173"/>
            <a:ext cx="7985759" cy="868823"/>
          </a:xfrm>
        </p:spPr>
        <p:txBody>
          <a:bodyPr anchor="ctr">
            <a:normAutofit/>
          </a:bodyPr>
          <a:lstStyle/>
          <a:p>
            <a:pPr algn="ctr"/>
            <a:r>
              <a:rPr lang="en-GB" sz="4000" dirty="0"/>
              <a:t>Garden sensory experience</a:t>
            </a:r>
          </a:p>
        </p:txBody>
      </p:sp>
      <p:sp>
        <p:nvSpPr>
          <p:cNvPr id="13" name="Rectangle: Rounded Corners 12">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48F6BC92-AE02-4CED-AEE6-D0A08B081432}"/>
              </a:ext>
            </a:extLst>
          </p:cNvPr>
          <p:cNvSpPr>
            <a:spLocks noGrp="1"/>
          </p:cNvSpPr>
          <p:nvPr>
            <p:ph type="subTitle" idx="1"/>
          </p:nvPr>
        </p:nvSpPr>
        <p:spPr>
          <a:xfrm>
            <a:off x="2615738" y="5680637"/>
            <a:ext cx="6960524" cy="598516"/>
          </a:xfrm>
        </p:spPr>
        <p:txBody>
          <a:bodyPr anchor="ctr">
            <a:normAutofit/>
          </a:bodyPr>
          <a:lstStyle/>
          <a:p>
            <a:pPr algn="ctr"/>
            <a:r>
              <a:rPr lang="en-GB" sz="2000" b="1" dirty="0">
                <a:solidFill>
                  <a:schemeClr val="bg1"/>
                </a:solidFill>
              </a:rPr>
              <a:t>Hope you enjoyed your sensory garden experience </a:t>
            </a:r>
          </a:p>
        </p:txBody>
      </p:sp>
    </p:spTree>
    <p:extLst>
      <p:ext uri="{BB962C8B-B14F-4D97-AF65-F5344CB8AC3E}">
        <p14:creationId xmlns:p14="http://schemas.microsoft.com/office/powerpoint/2010/main" val="1419387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AF07A-58DA-49BC-A9E8-DA7A6D4E579D}"/>
              </a:ext>
            </a:extLst>
          </p:cNvPr>
          <p:cNvSpPr>
            <a:spLocks noGrp="1"/>
          </p:cNvSpPr>
          <p:nvPr>
            <p:ph type="title"/>
          </p:nvPr>
        </p:nvSpPr>
        <p:spPr/>
        <p:txBody>
          <a:bodyPr>
            <a:normAutofit fontScale="90000"/>
          </a:bodyPr>
          <a:lstStyle/>
          <a:p>
            <a:r>
              <a:rPr lang="en-GB" b="1" dirty="0" err="1">
                <a:solidFill>
                  <a:srgbClr val="0070C0"/>
                </a:solidFill>
              </a:rPr>
              <a:t>Interoception</a:t>
            </a:r>
            <a:r>
              <a:rPr lang="en-GB" b="1" dirty="0">
                <a:solidFill>
                  <a:srgbClr val="0070C0"/>
                </a:solidFill>
              </a:rPr>
              <a:t> and Sensory Discrimination</a:t>
            </a:r>
          </a:p>
        </p:txBody>
      </p:sp>
      <p:sp>
        <p:nvSpPr>
          <p:cNvPr id="3" name="Content Placeholder 2">
            <a:extLst>
              <a:ext uri="{FF2B5EF4-FFF2-40B4-BE49-F238E27FC236}">
                <a16:creationId xmlns:a16="http://schemas.microsoft.com/office/drawing/2014/main" id="{9C83FF56-B37A-4915-91FB-7C177172917E}"/>
              </a:ext>
            </a:extLst>
          </p:cNvPr>
          <p:cNvSpPr>
            <a:spLocks noGrp="1"/>
          </p:cNvSpPr>
          <p:nvPr>
            <p:ph sz="half" idx="1"/>
          </p:nvPr>
        </p:nvSpPr>
        <p:spPr/>
        <p:txBody>
          <a:bodyPr>
            <a:normAutofit fontScale="92500" lnSpcReduction="20000"/>
          </a:bodyPr>
          <a:lstStyle/>
          <a:p>
            <a:pPr marL="0" indent="0">
              <a:buNone/>
            </a:pPr>
            <a:r>
              <a:rPr lang="en-GB" dirty="0"/>
              <a:t>The interoceptive system helps you to detect sensations within your body. </a:t>
            </a:r>
          </a:p>
          <a:p>
            <a:pPr marL="0" indent="0">
              <a:buNone/>
            </a:pPr>
            <a:r>
              <a:rPr lang="en-GB" dirty="0"/>
              <a:t>It lets you know when your hungry, unwell, and whether you feel hot or cold. It also informs you about your emotions. </a:t>
            </a:r>
          </a:p>
        </p:txBody>
      </p:sp>
      <p:sp>
        <p:nvSpPr>
          <p:cNvPr id="4" name="Content Placeholder 3">
            <a:extLst>
              <a:ext uri="{FF2B5EF4-FFF2-40B4-BE49-F238E27FC236}">
                <a16:creationId xmlns:a16="http://schemas.microsoft.com/office/drawing/2014/main" id="{2618A5A7-1D86-49A5-B66E-DD7767C9F0A7}"/>
              </a:ext>
            </a:extLst>
          </p:cNvPr>
          <p:cNvSpPr>
            <a:spLocks noGrp="1"/>
          </p:cNvSpPr>
          <p:nvPr>
            <p:ph sz="half" idx="2"/>
          </p:nvPr>
        </p:nvSpPr>
        <p:spPr/>
        <p:txBody>
          <a:bodyPr>
            <a:normAutofit fontScale="92500" lnSpcReduction="20000"/>
          </a:bodyPr>
          <a:lstStyle/>
          <a:p>
            <a:pPr marL="0" indent="0">
              <a:buNone/>
            </a:pPr>
            <a:r>
              <a:rPr lang="en-GB" dirty="0"/>
              <a:t>Sensory discrimination allows your body to detect the differences in sensations. For example, when you feel something, your touch senses let you know whether the object is smooth, rough or sticky. By feeling something you can guess what it is, without even looking. </a:t>
            </a:r>
          </a:p>
        </p:txBody>
      </p:sp>
    </p:spTree>
    <p:extLst>
      <p:ext uri="{BB962C8B-B14F-4D97-AF65-F5344CB8AC3E}">
        <p14:creationId xmlns:p14="http://schemas.microsoft.com/office/powerpoint/2010/main" val="1226004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DCE1-BD72-48E6-81A5-8CBC17102188}"/>
              </a:ext>
            </a:extLst>
          </p:cNvPr>
          <p:cNvSpPr>
            <a:spLocks noGrp="1"/>
          </p:cNvSpPr>
          <p:nvPr>
            <p:ph type="title"/>
          </p:nvPr>
        </p:nvSpPr>
        <p:spPr>
          <a:xfrm>
            <a:off x="1115568" y="548640"/>
            <a:ext cx="10168128" cy="922351"/>
          </a:xfrm>
        </p:spPr>
        <p:txBody>
          <a:bodyPr>
            <a:normAutofit/>
          </a:bodyPr>
          <a:lstStyle/>
          <a:p>
            <a:r>
              <a:rPr lang="en-GB" b="1" dirty="0">
                <a:solidFill>
                  <a:srgbClr val="0070C0"/>
                </a:solidFill>
              </a:rPr>
              <a:t>Vision:</a:t>
            </a:r>
          </a:p>
        </p:txBody>
      </p:sp>
      <p:pic>
        <p:nvPicPr>
          <p:cNvPr id="5" name="Content Placeholder 4">
            <a:extLst>
              <a:ext uri="{FF2B5EF4-FFF2-40B4-BE49-F238E27FC236}">
                <a16:creationId xmlns:a16="http://schemas.microsoft.com/office/drawing/2014/main" id="{B7A11C33-4D1B-4BDD-8B70-19D3716F614C}"/>
              </a:ext>
            </a:extLst>
          </p:cNvPr>
          <p:cNvPicPr>
            <a:picLocks noGrp="1" noChangeAspect="1"/>
          </p:cNvPicPr>
          <p:nvPr>
            <p:ph sz="half" idx="1"/>
          </p:nvPr>
        </p:nvPicPr>
        <p:blipFill>
          <a:blip r:embed="rId2"/>
          <a:stretch>
            <a:fillRect/>
          </a:stretch>
        </p:blipFill>
        <p:spPr>
          <a:xfrm>
            <a:off x="622852" y="2478088"/>
            <a:ext cx="5473148" cy="3694112"/>
          </a:xfrm>
          <a:prstGeom prst="rect">
            <a:avLst/>
          </a:prstGeom>
        </p:spPr>
      </p:pic>
      <p:sp>
        <p:nvSpPr>
          <p:cNvPr id="4" name="Content Placeholder 3">
            <a:extLst>
              <a:ext uri="{FF2B5EF4-FFF2-40B4-BE49-F238E27FC236}">
                <a16:creationId xmlns:a16="http://schemas.microsoft.com/office/drawing/2014/main" id="{25C272E9-2FEF-4C27-AB68-41DB6C4B4D9A}"/>
              </a:ext>
            </a:extLst>
          </p:cNvPr>
          <p:cNvSpPr>
            <a:spLocks noGrp="1"/>
          </p:cNvSpPr>
          <p:nvPr>
            <p:ph sz="half" idx="2"/>
          </p:nvPr>
        </p:nvSpPr>
        <p:spPr/>
        <p:txBody>
          <a:bodyPr>
            <a:normAutofit fontScale="85000" lnSpcReduction="10000"/>
          </a:bodyPr>
          <a:lstStyle/>
          <a:p>
            <a:pPr marL="0" indent="0">
              <a:buNone/>
            </a:pPr>
            <a:r>
              <a:rPr lang="en-GB" dirty="0"/>
              <a:t>Use your eye’s to notice the details in the objects you see. Notice the colour, shape, pattern, and movement of an object. </a:t>
            </a:r>
          </a:p>
          <a:p>
            <a:pPr marL="0" indent="0">
              <a:buNone/>
            </a:pPr>
            <a:r>
              <a:rPr lang="en-GB" dirty="0"/>
              <a:t>Your visual senses give you feedback on how safe something is. Would you touch a prickly plant? Is this going to sting. </a:t>
            </a:r>
          </a:p>
          <a:p>
            <a:pPr marL="0" indent="0">
              <a:buNone/>
            </a:pPr>
            <a:endParaRPr lang="en-GB" dirty="0"/>
          </a:p>
        </p:txBody>
      </p:sp>
    </p:spTree>
    <p:extLst>
      <p:ext uri="{BB962C8B-B14F-4D97-AF65-F5344CB8AC3E}">
        <p14:creationId xmlns:p14="http://schemas.microsoft.com/office/powerpoint/2010/main" val="1342265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C412-D3F8-49EF-BFDD-42C4E421EFC7}"/>
              </a:ext>
            </a:extLst>
          </p:cNvPr>
          <p:cNvSpPr>
            <a:spLocks noGrp="1"/>
          </p:cNvSpPr>
          <p:nvPr>
            <p:ph type="title"/>
          </p:nvPr>
        </p:nvSpPr>
        <p:spPr>
          <a:xfrm>
            <a:off x="1115568" y="548639"/>
            <a:ext cx="10168128" cy="1624717"/>
          </a:xfrm>
        </p:spPr>
        <p:txBody>
          <a:bodyPr>
            <a:normAutofit fontScale="90000"/>
          </a:bodyPr>
          <a:lstStyle/>
          <a:p>
            <a:br>
              <a:rPr lang="en-GB" dirty="0">
                <a:solidFill>
                  <a:srgbClr val="7030A0"/>
                </a:solidFill>
              </a:rPr>
            </a:br>
            <a:br>
              <a:rPr lang="en-GB" dirty="0">
                <a:solidFill>
                  <a:srgbClr val="7030A0"/>
                </a:solidFill>
              </a:rPr>
            </a:br>
            <a:r>
              <a:rPr lang="en-GB" sz="2700" dirty="0">
                <a:solidFill>
                  <a:srgbClr val="7030A0"/>
                </a:solidFill>
              </a:rPr>
              <a:t>What colourful things can you find in your garden. Does colour effect your how you feel? For example, do colours make you feel happy or bored? </a:t>
            </a:r>
            <a:br>
              <a:rPr lang="en-GB" dirty="0">
                <a:solidFill>
                  <a:srgbClr val="7030A0"/>
                </a:solidFill>
              </a:rPr>
            </a:br>
            <a:br>
              <a:rPr lang="en-GB" dirty="0">
                <a:solidFill>
                  <a:srgbClr val="7030A0"/>
                </a:solidFill>
              </a:rPr>
            </a:br>
            <a:endParaRPr lang="en-GB" dirty="0">
              <a:solidFill>
                <a:srgbClr val="7030A0"/>
              </a:solidFill>
            </a:endParaRPr>
          </a:p>
        </p:txBody>
      </p:sp>
      <p:pic>
        <p:nvPicPr>
          <p:cNvPr id="6" name="Content Placeholder 5">
            <a:extLst>
              <a:ext uri="{FF2B5EF4-FFF2-40B4-BE49-F238E27FC236}">
                <a16:creationId xmlns:a16="http://schemas.microsoft.com/office/drawing/2014/main" id="{4CAC59F5-D8B4-4777-8DF0-DD30F42BDBD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1420396" y="1627533"/>
            <a:ext cx="3692525" cy="5393636"/>
          </a:xfrm>
        </p:spPr>
      </p:pic>
      <p:pic>
        <p:nvPicPr>
          <p:cNvPr id="8" name="Content Placeholder 7">
            <a:extLst>
              <a:ext uri="{FF2B5EF4-FFF2-40B4-BE49-F238E27FC236}">
                <a16:creationId xmlns:a16="http://schemas.microsoft.com/office/drawing/2014/main" id="{230AB5E0-91A2-4E3E-9190-B07A0681292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7290319" y="1840359"/>
            <a:ext cx="3694112" cy="4969569"/>
          </a:xfrm>
        </p:spPr>
      </p:pic>
    </p:spTree>
    <p:extLst>
      <p:ext uri="{BB962C8B-B14F-4D97-AF65-F5344CB8AC3E}">
        <p14:creationId xmlns:p14="http://schemas.microsoft.com/office/powerpoint/2010/main" val="2844469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B2A82-9E12-42DD-B3B9-3713B413ADE4}"/>
              </a:ext>
            </a:extLst>
          </p:cNvPr>
          <p:cNvSpPr>
            <a:spLocks noGrp="1"/>
          </p:cNvSpPr>
          <p:nvPr>
            <p:ph type="title"/>
          </p:nvPr>
        </p:nvSpPr>
        <p:spPr>
          <a:xfrm>
            <a:off x="1115568" y="548640"/>
            <a:ext cx="10168128" cy="1584960"/>
          </a:xfrm>
        </p:spPr>
        <p:txBody>
          <a:bodyPr>
            <a:normAutofit/>
          </a:bodyPr>
          <a:lstStyle/>
          <a:p>
            <a:r>
              <a:rPr lang="en-GB" b="1" dirty="0">
                <a:solidFill>
                  <a:srgbClr val="0070C0"/>
                </a:solidFill>
              </a:rPr>
              <a:t>Smells</a:t>
            </a:r>
            <a:r>
              <a:rPr lang="en-GB" dirty="0"/>
              <a:t>: </a:t>
            </a:r>
            <a:r>
              <a:rPr lang="en-GB" dirty="0">
                <a:solidFill>
                  <a:srgbClr val="0070C0"/>
                </a:solidFill>
              </a:rPr>
              <a:t>Do you like the smell of the </a:t>
            </a:r>
            <a:br>
              <a:rPr lang="en-GB" dirty="0">
                <a:solidFill>
                  <a:srgbClr val="0070C0"/>
                </a:solidFill>
              </a:rPr>
            </a:br>
            <a:r>
              <a:rPr lang="en-GB" dirty="0">
                <a:solidFill>
                  <a:srgbClr val="0070C0"/>
                </a:solidFill>
              </a:rPr>
              <a:t>things in your garden? </a:t>
            </a:r>
          </a:p>
        </p:txBody>
      </p:sp>
      <p:pic>
        <p:nvPicPr>
          <p:cNvPr id="6" name="Content Placeholder 5">
            <a:extLst>
              <a:ext uri="{FF2B5EF4-FFF2-40B4-BE49-F238E27FC236}">
                <a16:creationId xmlns:a16="http://schemas.microsoft.com/office/drawing/2014/main" id="{B161E852-B6EA-432F-96FF-A7CE2137881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1441469" y="2152188"/>
            <a:ext cx="3692525" cy="4344328"/>
          </a:xfrm>
        </p:spPr>
      </p:pic>
      <p:sp>
        <p:nvSpPr>
          <p:cNvPr id="4" name="Content Placeholder 3">
            <a:extLst>
              <a:ext uri="{FF2B5EF4-FFF2-40B4-BE49-F238E27FC236}">
                <a16:creationId xmlns:a16="http://schemas.microsoft.com/office/drawing/2014/main" id="{896762EB-3D40-478A-95E5-5CD7B6FEE124}"/>
              </a:ext>
            </a:extLst>
          </p:cNvPr>
          <p:cNvSpPr>
            <a:spLocks noGrp="1"/>
          </p:cNvSpPr>
          <p:nvPr>
            <p:ph sz="half" idx="2"/>
          </p:nvPr>
        </p:nvSpPr>
        <p:spPr>
          <a:xfrm>
            <a:off x="6255026" y="2478024"/>
            <a:ext cx="5028670" cy="3694176"/>
          </a:xfrm>
        </p:spPr>
        <p:txBody>
          <a:bodyPr>
            <a:normAutofit fontScale="92500" lnSpcReduction="10000"/>
          </a:bodyPr>
          <a:lstStyle/>
          <a:p>
            <a:pPr marL="0" indent="0">
              <a:buNone/>
            </a:pPr>
            <a:r>
              <a:rPr lang="en-GB" sz="2400" dirty="0"/>
              <a:t>Smells, can generate memories. </a:t>
            </a:r>
          </a:p>
          <a:p>
            <a:pPr marL="0" indent="0">
              <a:buNone/>
            </a:pPr>
            <a:r>
              <a:rPr lang="en-GB" sz="2400" dirty="0"/>
              <a:t>The smell of fresh cut grass can remind you of a time of year </a:t>
            </a:r>
          </a:p>
          <a:p>
            <a:pPr marL="0" indent="0">
              <a:buNone/>
            </a:pPr>
            <a:r>
              <a:rPr lang="en-GB" sz="2400" dirty="0"/>
              <a:t>The smell of a flower may remind you of a person. </a:t>
            </a:r>
          </a:p>
          <a:p>
            <a:pPr marL="0" indent="0">
              <a:buNone/>
            </a:pPr>
            <a:r>
              <a:rPr lang="en-GB" sz="2400" dirty="0"/>
              <a:t>The smell of the tomatoes grown in your garden, can remind you of things you have cooked and then eaten. </a:t>
            </a:r>
          </a:p>
        </p:txBody>
      </p:sp>
    </p:spTree>
    <p:extLst>
      <p:ext uri="{BB962C8B-B14F-4D97-AF65-F5344CB8AC3E}">
        <p14:creationId xmlns:p14="http://schemas.microsoft.com/office/powerpoint/2010/main" val="407083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B5F16-37F2-4C8B-8C8B-073E1D12B336}"/>
              </a:ext>
            </a:extLst>
          </p:cNvPr>
          <p:cNvSpPr>
            <a:spLocks noGrp="1"/>
          </p:cNvSpPr>
          <p:nvPr>
            <p:ph type="title"/>
          </p:nvPr>
        </p:nvSpPr>
        <p:spPr>
          <a:xfrm>
            <a:off x="1115568" y="548640"/>
            <a:ext cx="10168128" cy="948856"/>
          </a:xfrm>
        </p:spPr>
        <p:txBody>
          <a:bodyPr/>
          <a:lstStyle/>
          <a:p>
            <a:r>
              <a:rPr lang="en-GB" b="1" dirty="0">
                <a:solidFill>
                  <a:srgbClr val="0070C0"/>
                </a:solidFill>
              </a:rPr>
              <a:t>Sounds: </a:t>
            </a:r>
          </a:p>
        </p:txBody>
      </p:sp>
      <p:sp>
        <p:nvSpPr>
          <p:cNvPr id="3" name="Text Placeholder 2">
            <a:extLst>
              <a:ext uri="{FF2B5EF4-FFF2-40B4-BE49-F238E27FC236}">
                <a16:creationId xmlns:a16="http://schemas.microsoft.com/office/drawing/2014/main" id="{D723CF3E-ABA6-499E-B349-742DC9785904}"/>
              </a:ext>
            </a:extLst>
          </p:cNvPr>
          <p:cNvSpPr>
            <a:spLocks noGrp="1"/>
          </p:cNvSpPr>
          <p:nvPr>
            <p:ph type="body" idx="1"/>
          </p:nvPr>
        </p:nvSpPr>
        <p:spPr>
          <a:xfrm>
            <a:off x="908304" y="2016985"/>
            <a:ext cx="5145024" cy="76857"/>
          </a:xfrm>
        </p:spPr>
        <p:txBody>
          <a:bodyPr>
            <a:noAutofit/>
          </a:bodyPr>
          <a:lstStyle/>
          <a:p>
            <a:endParaRPr lang="en-GB" dirty="0"/>
          </a:p>
        </p:txBody>
      </p:sp>
      <p:sp>
        <p:nvSpPr>
          <p:cNvPr id="5" name="Text Placeholder 4">
            <a:extLst>
              <a:ext uri="{FF2B5EF4-FFF2-40B4-BE49-F238E27FC236}">
                <a16:creationId xmlns:a16="http://schemas.microsoft.com/office/drawing/2014/main" id="{EC493205-75F2-44D4-90D5-F7187C37A84B}"/>
              </a:ext>
            </a:extLst>
          </p:cNvPr>
          <p:cNvSpPr>
            <a:spLocks noGrp="1"/>
          </p:cNvSpPr>
          <p:nvPr>
            <p:ph type="body" sz="quarter" idx="3"/>
          </p:nvPr>
        </p:nvSpPr>
        <p:spPr>
          <a:xfrm>
            <a:off x="6345936" y="2358886"/>
            <a:ext cx="4937760" cy="3694042"/>
          </a:xfrm>
        </p:spPr>
        <p:txBody>
          <a:bodyPr>
            <a:normAutofit/>
          </a:bodyPr>
          <a:lstStyle/>
          <a:p>
            <a:endParaRPr lang="en-GB" dirty="0"/>
          </a:p>
        </p:txBody>
      </p:sp>
      <p:sp>
        <p:nvSpPr>
          <p:cNvPr id="12" name="Content Placeholder 11">
            <a:extLst>
              <a:ext uri="{FF2B5EF4-FFF2-40B4-BE49-F238E27FC236}">
                <a16:creationId xmlns:a16="http://schemas.microsoft.com/office/drawing/2014/main" id="{2CA5666C-2486-4B4E-A6FD-66D43E54C9B0}"/>
              </a:ext>
            </a:extLst>
          </p:cNvPr>
          <p:cNvSpPr>
            <a:spLocks noGrp="1"/>
          </p:cNvSpPr>
          <p:nvPr>
            <p:ph sz="half" idx="2"/>
          </p:nvPr>
        </p:nvSpPr>
        <p:spPr>
          <a:xfrm>
            <a:off x="1115568" y="2478157"/>
            <a:ext cx="4937760" cy="3694043"/>
          </a:xfrm>
        </p:spPr>
        <p:txBody>
          <a:bodyPr>
            <a:normAutofit fontScale="92500" lnSpcReduction="10000"/>
          </a:bodyPr>
          <a:lstStyle/>
          <a:p>
            <a:pPr marL="0" indent="0">
              <a:buNone/>
            </a:pPr>
            <a:r>
              <a:rPr lang="en-GB" dirty="0"/>
              <a:t>Walk along the different surfaces in your garden. Does the sound change if you jump or stomp on it? Does it make a crunch or squelch sound?</a:t>
            </a:r>
          </a:p>
          <a:p>
            <a:pPr marL="0" indent="0">
              <a:buNone/>
            </a:pPr>
            <a:r>
              <a:rPr lang="en-GB" dirty="0"/>
              <a:t>Is the sound loud or quiet ? </a:t>
            </a:r>
          </a:p>
          <a:p>
            <a:pPr marL="0" indent="0">
              <a:buNone/>
            </a:pPr>
            <a:r>
              <a:rPr lang="en-GB" dirty="0"/>
              <a:t>Can you hear a buzz or tweeting sound</a:t>
            </a:r>
          </a:p>
          <a:p>
            <a:pPr marL="0" indent="0">
              <a:buNone/>
            </a:pPr>
            <a:r>
              <a:rPr lang="en-GB" dirty="0"/>
              <a:t>Do you like the sounds in your garden?</a:t>
            </a:r>
          </a:p>
        </p:txBody>
      </p:sp>
      <p:pic>
        <p:nvPicPr>
          <p:cNvPr id="14" name="Picture 13">
            <a:extLst>
              <a:ext uri="{FF2B5EF4-FFF2-40B4-BE49-F238E27FC236}">
                <a16:creationId xmlns:a16="http://schemas.microsoft.com/office/drawing/2014/main" id="{8DA8E55A-F7BA-40DC-AE87-364E560EC1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003514" y="1701308"/>
            <a:ext cx="3749030" cy="5064186"/>
          </a:xfrm>
          <a:prstGeom prst="rect">
            <a:avLst/>
          </a:prstGeom>
        </p:spPr>
      </p:pic>
    </p:spTree>
    <p:extLst>
      <p:ext uri="{BB962C8B-B14F-4D97-AF65-F5344CB8AC3E}">
        <p14:creationId xmlns:p14="http://schemas.microsoft.com/office/powerpoint/2010/main" val="917522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05219-C8FF-4163-8D2E-F260395B0BB3}"/>
              </a:ext>
            </a:extLst>
          </p:cNvPr>
          <p:cNvSpPr>
            <a:spLocks noGrp="1"/>
          </p:cNvSpPr>
          <p:nvPr>
            <p:ph type="title"/>
          </p:nvPr>
        </p:nvSpPr>
        <p:spPr/>
        <p:txBody>
          <a:bodyPr>
            <a:normAutofit/>
          </a:bodyPr>
          <a:lstStyle/>
          <a:p>
            <a:r>
              <a:rPr lang="en-GB" b="1" dirty="0">
                <a:solidFill>
                  <a:srgbClr val="0070C0"/>
                </a:solidFill>
              </a:rPr>
              <a:t>Touch:</a:t>
            </a:r>
          </a:p>
        </p:txBody>
      </p:sp>
      <p:sp>
        <p:nvSpPr>
          <p:cNvPr id="4" name="Content Placeholder 3">
            <a:extLst>
              <a:ext uri="{FF2B5EF4-FFF2-40B4-BE49-F238E27FC236}">
                <a16:creationId xmlns:a16="http://schemas.microsoft.com/office/drawing/2014/main" id="{E1D918EB-5FDA-46A4-A48A-F62EA3FCD575}"/>
              </a:ext>
            </a:extLst>
          </p:cNvPr>
          <p:cNvSpPr>
            <a:spLocks noGrp="1"/>
          </p:cNvSpPr>
          <p:nvPr>
            <p:ph sz="half" idx="2"/>
          </p:nvPr>
        </p:nvSpPr>
        <p:spPr>
          <a:xfrm>
            <a:off x="6202017" y="2146852"/>
            <a:ext cx="5081679" cy="4025348"/>
          </a:xfrm>
        </p:spPr>
        <p:txBody>
          <a:bodyPr>
            <a:normAutofit fontScale="77500" lnSpcReduction="20000"/>
          </a:bodyPr>
          <a:lstStyle/>
          <a:p>
            <a:pPr marL="0" indent="0">
              <a:buNone/>
            </a:pPr>
            <a:r>
              <a:rPr lang="en-GB" dirty="0"/>
              <a:t>Your touch senses allows you to detect different textures e.g. soft, hard, bumpy, sharp etc.</a:t>
            </a:r>
          </a:p>
          <a:p>
            <a:pPr marL="0" indent="0">
              <a:buNone/>
            </a:pPr>
            <a:r>
              <a:rPr lang="en-GB" dirty="0"/>
              <a:t>The feel of something can be a comfort or cause discomfort. There are different types of touch sensations: light touch, firm touch and vibration.</a:t>
            </a:r>
          </a:p>
          <a:p>
            <a:pPr marL="0" indent="0">
              <a:buNone/>
            </a:pPr>
            <a:r>
              <a:rPr lang="en-GB" dirty="0"/>
              <a:t>How would you feel if this feature was stroked up and down your arm. You will probably know how you will feel without even having the experience. </a:t>
            </a:r>
          </a:p>
        </p:txBody>
      </p:sp>
      <p:pic>
        <p:nvPicPr>
          <p:cNvPr id="10" name="Content Placeholder 9">
            <a:extLst>
              <a:ext uri="{FF2B5EF4-FFF2-40B4-BE49-F238E27FC236}">
                <a16:creationId xmlns:a16="http://schemas.microsoft.com/office/drawing/2014/main" id="{3BB4B6C8-2B93-4EF1-AEB3-5592025DD98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1122223" y="2152582"/>
            <a:ext cx="3692525" cy="4346714"/>
          </a:xfrm>
        </p:spPr>
      </p:pic>
    </p:spTree>
    <p:extLst>
      <p:ext uri="{BB962C8B-B14F-4D97-AF65-F5344CB8AC3E}">
        <p14:creationId xmlns:p14="http://schemas.microsoft.com/office/powerpoint/2010/main" val="2610676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8879B-5A4F-4C02-AC5B-0306A2E4B053}"/>
              </a:ext>
            </a:extLst>
          </p:cNvPr>
          <p:cNvSpPr>
            <a:spLocks noGrp="1"/>
          </p:cNvSpPr>
          <p:nvPr>
            <p:ph type="title"/>
          </p:nvPr>
        </p:nvSpPr>
        <p:spPr/>
        <p:txBody>
          <a:bodyPr/>
          <a:lstStyle/>
          <a:p>
            <a:r>
              <a:rPr lang="en-GB" b="1" dirty="0">
                <a:solidFill>
                  <a:srgbClr val="0070C0"/>
                </a:solidFill>
              </a:rPr>
              <a:t>Temperature: </a:t>
            </a:r>
          </a:p>
        </p:txBody>
      </p:sp>
      <p:pic>
        <p:nvPicPr>
          <p:cNvPr id="6" name="Content Placeholder 5">
            <a:extLst>
              <a:ext uri="{FF2B5EF4-FFF2-40B4-BE49-F238E27FC236}">
                <a16:creationId xmlns:a16="http://schemas.microsoft.com/office/drawing/2014/main" id="{F2CC423B-4853-4175-BFBE-525C825B3B9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804171" y="2694333"/>
            <a:ext cx="3692525" cy="3260036"/>
          </a:xfrm>
        </p:spPr>
      </p:pic>
      <p:sp>
        <p:nvSpPr>
          <p:cNvPr id="4" name="Content Placeholder 3">
            <a:extLst>
              <a:ext uri="{FF2B5EF4-FFF2-40B4-BE49-F238E27FC236}">
                <a16:creationId xmlns:a16="http://schemas.microsoft.com/office/drawing/2014/main" id="{09D48E8D-9EC3-438D-B22B-1FB0B46674E4}"/>
              </a:ext>
            </a:extLst>
          </p:cNvPr>
          <p:cNvSpPr>
            <a:spLocks noGrp="1"/>
          </p:cNvSpPr>
          <p:nvPr>
            <p:ph sz="half" idx="2"/>
          </p:nvPr>
        </p:nvSpPr>
        <p:spPr>
          <a:xfrm>
            <a:off x="4929809" y="2478024"/>
            <a:ext cx="6353887" cy="3831336"/>
          </a:xfrm>
        </p:spPr>
        <p:txBody>
          <a:bodyPr>
            <a:normAutofit fontScale="70000" lnSpcReduction="20000"/>
          </a:bodyPr>
          <a:lstStyle/>
          <a:p>
            <a:pPr marL="0" indent="0">
              <a:buNone/>
            </a:pPr>
            <a:r>
              <a:rPr lang="en-GB" dirty="0"/>
              <a:t>We all like different temperatures. Some like to find a warm sunny spot in the garden. Others, prefer it cool and may sit in the shade. </a:t>
            </a:r>
          </a:p>
          <a:p>
            <a:pPr marL="0" indent="0">
              <a:buNone/>
            </a:pPr>
            <a:r>
              <a:rPr lang="en-GB" dirty="0"/>
              <a:t>Temperature is detected by your internal senses (interoceptive senses) and can cause bodily changes.</a:t>
            </a:r>
          </a:p>
          <a:p>
            <a:pPr marL="0" indent="0">
              <a:buNone/>
            </a:pPr>
            <a:r>
              <a:rPr lang="en-GB" dirty="0"/>
              <a:t> Notice how your body changes: Do the hairs on your arms stand up, do you shiver, are you sweating or does the temperature help you to relax?</a:t>
            </a:r>
          </a:p>
          <a:p>
            <a:pPr marL="0" indent="0">
              <a:buNone/>
            </a:pPr>
            <a:r>
              <a:rPr lang="en-GB" dirty="0"/>
              <a:t>When relaxed, your muscles will feel less tense and heavy. You may focus on the warm sensation and for a moment it may stop you from thinking about other things.  </a:t>
            </a:r>
          </a:p>
        </p:txBody>
      </p:sp>
    </p:spTree>
    <p:extLst>
      <p:ext uri="{BB962C8B-B14F-4D97-AF65-F5344CB8AC3E}">
        <p14:creationId xmlns:p14="http://schemas.microsoft.com/office/powerpoint/2010/main" val="366401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F068C-91F6-44F2-AB88-01511829DE06}"/>
              </a:ext>
            </a:extLst>
          </p:cNvPr>
          <p:cNvSpPr>
            <a:spLocks noGrp="1"/>
          </p:cNvSpPr>
          <p:nvPr>
            <p:ph type="title"/>
          </p:nvPr>
        </p:nvSpPr>
        <p:spPr/>
        <p:txBody>
          <a:bodyPr/>
          <a:lstStyle/>
          <a:p>
            <a:r>
              <a:rPr lang="en-GB" b="1" dirty="0">
                <a:solidFill>
                  <a:srgbClr val="0070C0"/>
                </a:solidFill>
              </a:rPr>
              <a:t>Co-regulation and self regulation:</a:t>
            </a:r>
          </a:p>
        </p:txBody>
      </p:sp>
      <p:sp>
        <p:nvSpPr>
          <p:cNvPr id="3" name="Content Placeholder 2">
            <a:extLst>
              <a:ext uri="{FF2B5EF4-FFF2-40B4-BE49-F238E27FC236}">
                <a16:creationId xmlns:a16="http://schemas.microsoft.com/office/drawing/2014/main" id="{9B2210EB-2B8A-4D6B-AEB6-9BDAB1BBD787}"/>
              </a:ext>
            </a:extLst>
          </p:cNvPr>
          <p:cNvSpPr>
            <a:spLocks noGrp="1"/>
          </p:cNvSpPr>
          <p:nvPr>
            <p:ph sz="half" idx="1"/>
          </p:nvPr>
        </p:nvSpPr>
        <p:spPr>
          <a:xfrm>
            <a:off x="755374" y="2478024"/>
            <a:ext cx="5297954" cy="3694176"/>
          </a:xfrm>
        </p:spPr>
        <p:txBody>
          <a:bodyPr>
            <a:normAutofit fontScale="77500" lnSpcReduction="20000"/>
          </a:bodyPr>
          <a:lstStyle/>
          <a:p>
            <a:pPr marL="0" indent="0">
              <a:buNone/>
            </a:pPr>
            <a:r>
              <a:rPr lang="en-GB" dirty="0"/>
              <a:t>Regulation is the ability to use your senses and control how you feel. Co-regulation and self regulation is needed for good health and wellbeing. Your interoceptive senses help to detect how you feel. You need to respond to these feeling so that you can feel calm, relaxed and focused. </a:t>
            </a:r>
          </a:p>
          <a:p>
            <a:pPr marL="0" indent="0">
              <a:buNone/>
            </a:pPr>
            <a:r>
              <a:rPr lang="en-GB" dirty="0"/>
              <a:t>Think of the things in your garden that make you feel happy. Give yourself the time to experience the things you enjoy. </a:t>
            </a:r>
          </a:p>
        </p:txBody>
      </p:sp>
      <p:pic>
        <p:nvPicPr>
          <p:cNvPr id="5" name="Content Placeholder 4">
            <a:extLst>
              <a:ext uri="{FF2B5EF4-FFF2-40B4-BE49-F238E27FC236}">
                <a16:creationId xmlns:a16="http://schemas.microsoft.com/office/drawing/2014/main" id="{D3344A3A-FB87-4286-A1E2-3FBA4C6E356C}"/>
              </a:ext>
            </a:extLst>
          </p:cNvPr>
          <p:cNvPicPr>
            <a:picLocks noGrp="1" noChangeAspect="1"/>
          </p:cNvPicPr>
          <p:nvPr>
            <p:ph sz="half" idx="2"/>
          </p:nvPr>
        </p:nvPicPr>
        <p:blipFill>
          <a:blip r:embed="rId2"/>
          <a:stretch>
            <a:fillRect/>
          </a:stretch>
        </p:blipFill>
        <p:spPr>
          <a:xfrm>
            <a:off x="6138673" y="2656995"/>
            <a:ext cx="5297953" cy="3336234"/>
          </a:xfrm>
          <a:prstGeom prst="rect">
            <a:avLst/>
          </a:prstGeom>
        </p:spPr>
      </p:pic>
    </p:spTree>
    <p:extLst>
      <p:ext uri="{BB962C8B-B14F-4D97-AF65-F5344CB8AC3E}">
        <p14:creationId xmlns:p14="http://schemas.microsoft.com/office/powerpoint/2010/main" val="2218424186"/>
      </p:ext>
    </p:extLst>
  </p:cSld>
  <p:clrMapOvr>
    <a:masterClrMapping/>
  </p:clrMapOvr>
</p:sld>
</file>

<file path=ppt/theme/theme1.xml><?xml version="1.0" encoding="utf-8"?>
<a:theme xmlns:a="http://schemas.openxmlformats.org/drawingml/2006/main" name="AccentBoxVTI">
  <a:themeElements>
    <a:clrScheme name="AnalogousFromLightSeedLeftStep">
      <a:dk1>
        <a:srgbClr val="000000"/>
      </a:dk1>
      <a:lt1>
        <a:srgbClr val="FFFFFF"/>
      </a:lt1>
      <a:dk2>
        <a:srgbClr val="413524"/>
      </a:dk2>
      <a:lt2>
        <a:srgbClr val="E8E6E2"/>
      </a:lt2>
      <a:accent1>
        <a:srgbClr val="94A4C5"/>
      </a:accent1>
      <a:accent2>
        <a:srgbClr val="7FAABA"/>
      </a:accent2>
      <a:accent3>
        <a:srgbClr val="82ACA6"/>
      </a:accent3>
      <a:accent4>
        <a:srgbClr val="77AE8F"/>
      </a:accent4>
      <a:accent5>
        <a:srgbClr val="81AD81"/>
      </a:accent5>
      <a:accent6>
        <a:srgbClr val="8AAB75"/>
      </a:accent6>
      <a:hlink>
        <a:srgbClr val="938059"/>
      </a:hlink>
      <a:folHlink>
        <a:srgbClr val="828282"/>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268E9E3B3E34D499E4BC22867951327" ma:contentTypeVersion="12" ma:contentTypeDescription="Create a new document." ma:contentTypeScope="" ma:versionID="ccbe42833d8c4e972a50d0b64695ccd3">
  <xsd:schema xmlns:xsd="http://www.w3.org/2001/XMLSchema" xmlns:xs="http://www.w3.org/2001/XMLSchema" xmlns:p="http://schemas.microsoft.com/office/2006/metadata/properties" xmlns:ns2="9fc639c4-110d-4c2b-96ff-397530399771" xmlns:ns3="0db5e7a3-1401-42d4-ae86-4b6d1df99fb3" targetNamespace="http://schemas.microsoft.com/office/2006/metadata/properties" ma:root="true" ma:fieldsID="734fb820510e0a53d9154c09c64b79eb" ns2:_="" ns3:_="">
    <xsd:import namespace="9fc639c4-110d-4c2b-96ff-397530399771"/>
    <xsd:import namespace="0db5e7a3-1401-42d4-ae86-4b6d1df99fb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c639c4-110d-4c2b-96ff-3975303997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db5e7a3-1401-42d4-ae86-4b6d1df99fb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689FD8-6AC5-43BF-A341-CFCF17E9794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8578D94-6953-47F4-A663-1386E996AA95}">
  <ds:schemaRefs>
    <ds:schemaRef ds:uri="http://schemas.microsoft.com/sharepoint/v3/contenttype/forms"/>
  </ds:schemaRefs>
</ds:datastoreItem>
</file>

<file path=customXml/itemProps3.xml><?xml version="1.0" encoding="utf-8"?>
<ds:datastoreItem xmlns:ds="http://schemas.openxmlformats.org/officeDocument/2006/customXml" ds:itemID="{17DCEB55-4DC1-4BF1-9FE8-8844A13051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c639c4-110d-4c2b-96ff-397530399771"/>
    <ds:schemaRef ds:uri="0db5e7a3-1401-42d4-ae86-4b6d1df99f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209</TotalTime>
  <Words>602</Words>
  <Application>Microsoft Office PowerPoint</Application>
  <PresentationFormat>Widescreen</PresentationFormat>
  <Paragraphs>34</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Avenir Next LT Pro</vt:lpstr>
      <vt:lpstr>Calibri</vt:lpstr>
      <vt:lpstr>AccentBoxVTI</vt:lpstr>
      <vt:lpstr>Garden sensory experience</vt:lpstr>
      <vt:lpstr>Interoception and Sensory Discrimination</vt:lpstr>
      <vt:lpstr>Vision:</vt:lpstr>
      <vt:lpstr>  What colourful things can you find in your garden. Does colour effect your how you feel? For example, do colours make you feel happy or bored?   </vt:lpstr>
      <vt:lpstr>Smells: Do you like the smell of the  things in your garden? </vt:lpstr>
      <vt:lpstr>Sounds: </vt:lpstr>
      <vt:lpstr>Touch:</vt:lpstr>
      <vt:lpstr>Temperature: </vt:lpstr>
      <vt:lpstr>Co-regulation and self regulation:</vt:lpstr>
      <vt:lpstr>Garden sensory experience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Garden sensory experience</dc:title>
  <dc:creator>Nicola Macukewicz</dc:creator>
  <cp:lastModifiedBy>Nicola</cp:lastModifiedBy>
  <cp:revision>18</cp:revision>
  <dcterms:created xsi:type="dcterms:W3CDTF">2020-03-26T16:27:41Z</dcterms:created>
  <dcterms:modified xsi:type="dcterms:W3CDTF">2020-03-31T16:04:28Z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0x010100C268E9E3B3E34D499E4BC22867951327</vt:lpwstr>
  </property>
</Properties>
</file>